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14" autoAdjust="0"/>
    <p:restoredTop sz="94660"/>
  </p:normalViewPr>
  <p:slideViewPr>
    <p:cSldViewPr>
      <p:cViewPr varScale="1">
        <p:scale>
          <a:sx n="68" d="100"/>
          <a:sy n="68" d="100"/>
        </p:scale>
        <p:origin x="5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27.02.2017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27.02.2017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bs.meb.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6000"/>
          </a:stretch>
        </a:blipFill>
        <a:effectLst/>
      </p:bgPr>
    </p:bg>
    <p:spTree>
      <p:nvGrpSpPr>
        <p:cNvPr id="1" name=""/>
        <p:cNvGrpSpPr/>
        <p:nvPr/>
      </p:nvGrpSpPr>
      <p:grpSpPr>
        <a:xfrm>
          <a:off x="0" y="0"/>
          <a:ext cx="0" cy="0"/>
          <a:chOff x="0" y="0"/>
          <a:chExt cx="0" cy="0"/>
        </a:xfrm>
      </p:grpSpPr>
      <p:pic>
        <p:nvPicPr>
          <p:cNvPr id="2050" name="Picture 2" descr="C:\Users\Buğra Topkara\Desktop\MBS\başlı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832" y="5517232"/>
            <a:ext cx="4752528" cy="113532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724128" y="4077072"/>
            <a:ext cx="2133919" cy="1323439"/>
          </a:xfrm>
          <a:prstGeom prst="rect">
            <a:avLst/>
          </a:prstGeom>
          <a:noFill/>
        </p:spPr>
        <p:txBody>
          <a:bodyPr wrap="none" rtlCol="0">
            <a:spAutoFit/>
          </a:bodyPr>
          <a:lstStyle/>
          <a:p>
            <a:pPr algn="ctr"/>
            <a:r>
              <a:rPr lang="tr-TR" sz="8000" b="1" i="1" dirty="0">
                <a:effectLst>
                  <a:outerShdw blurRad="38100" dist="38100" dir="2700000" algn="tl">
                    <a:srgbClr val="000000">
                      <a:alpha val="43137"/>
                    </a:srgbClr>
                  </a:outerShdw>
                </a:effectLst>
                <a:latin typeface="+mj-lt"/>
              </a:rPr>
              <a:t>MBS</a:t>
            </a:r>
            <a:endParaRPr lang="tr-TR" sz="5400" b="1" i="1" dirty="0">
              <a:effectLst>
                <a:outerShdw blurRad="38100" dist="38100" dir="2700000" algn="tl">
                  <a:srgbClr val="000000">
                    <a:alpha val="43137"/>
                  </a:srgbClr>
                </a:outerShdw>
              </a:effectLst>
              <a:latin typeface="+mj-lt"/>
            </a:endParaRPr>
          </a:p>
        </p:txBody>
      </p:sp>
      <p:sp>
        <p:nvSpPr>
          <p:cNvPr id="5" name="Metin kutusu 4"/>
          <p:cNvSpPr txBox="1"/>
          <p:nvPr/>
        </p:nvSpPr>
        <p:spPr>
          <a:xfrm>
            <a:off x="323528" y="5944669"/>
            <a:ext cx="2846998" cy="707886"/>
          </a:xfrm>
          <a:prstGeom prst="rect">
            <a:avLst/>
          </a:prstGeom>
          <a:noFill/>
        </p:spPr>
        <p:txBody>
          <a:bodyPr wrap="none" rtlCol="0">
            <a:spAutoFit/>
          </a:bodyPr>
          <a:lstStyle/>
          <a:p>
            <a:pPr algn="r"/>
            <a:r>
              <a:rPr lang="tr-TR" sz="2000" i="1" dirty="0">
                <a:effectLst>
                  <a:outerShdw blurRad="38100" dist="38100" dir="2700000" algn="tl">
                    <a:srgbClr val="000000">
                      <a:alpha val="43137"/>
                    </a:srgbClr>
                  </a:outerShdw>
                </a:effectLst>
                <a:latin typeface="+mj-lt"/>
              </a:rPr>
              <a:t>Habib TAŞAN</a:t>
            </a:r>
          </a:p>
          <a:p>
            <a:pPr algn="r"/>
            <a:r>
              <a:rPr lang="tr-TR" sz="2000" i="1" dirty="0">
                <a:effectLst>
                  <a:outerShdw blurRad="38100" dist="38100" dir="2700000" algn="tl">
                    <a:srgbClr val="000000">
                      <a:alpha val="43137"/>
                    </a:srgbClr>
                  </a:outerShdw>
                </a:effectLst>
                <a:latin typeface="+mj-lt"/>
              </a:rPr>
              <a:t>Okul Rehberlik Öğretmeni</a:t>
            </a:r>
          </a:p>
        </p:txBody>
      </p:sp>
    </p:spTree>
    <p:extLst>
      <p:ext uri="{BB962C8B-B14F-4D97-AF65-F5344CB8AC3E}">
        <p14:creationId xmlns:p14="http://schemas.microsoft.com/office/powerpoint/2010/main" val="292255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643192" cy="4525963"/>
          </a:xfrm>
        </p:spPr>
        <p:txBody>
          <a:bodyPr/>
          <a:lstStyle/>
          <a:p>
            <a:r>
              <a:rPr lang="tr-TR" dirty="0"/>
              <a:t>Bu bölümde uyguladığınız ölçeklere verdiğiniz cevaplar doğrultusunda sizlere en uygun meslekler bulunmaya çalışılmıştır. Bu alanda profesyonel meslek, yarı profesyonel ve büro-seyahat-bakım hizmetleri alanlarında size uygun mesleklerin sıralandığını göreceksiniz.</a:t>
            </a: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Mesleki Eşleştirmem</a:t>
            </a:r>
          </a:p>
        </p:txBody>
      </p:sp>
      <p:pic>
        <p:nvPicPr>
          <p:cNvPr id="10242" name="Picture 2" descr="C:\Users\Buğra Topkara\Desktop\MBS\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1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715200" cy="4525963"/>
          </a:xfrm>
        </p:spPr>
        <p:txBody>
          <a:bodyPr/>
          <a:lstStyle/>
          <a:p>
            <a:pPr marL="0" indent="0">
              <a:buNone/>
            </a:pPr>
            <a:r>
              <a:rPr lang="tr-TR" dirty="0"/>
              <a:t>Evet bu işlemlerden sonra ölçeklerin tek tek sonuçlarını yada mesleki eşleştirme çıktınızı bilgisayarınıza </a:t>
            </a:r>
            <a:r>
              <a:rPr lang="tr-TR" dirty="0" err="1"/>
              <a:t>pdf</a:t>
            </a:r>
            <a:r>
              <a:rPr lang="tr-TR" dirty="0"/>
              <a:t> olarak indirebilirsiniz.</a:t>
            </a:r>
          </a:p>
          <a:p>
            <a:endParaRPr lang="tr-TR" dirty="0"/>
          </a:p>
          <a:p>
            <a:r>
              <a:rPr lang="tr-TR" dirty="0"/>
              <a:t>Daha sonra bu </a:t>
            </a:r>
            <a:r>
              <a:rPr lang="tr-TR" dirty="0" err="1"/>
              <a:t>dökümanla</a:t>
            </a:r>
            <a:r>
              <a:rPr lang="tr-TR" dirty="0"/>
              <a:t> okullarınızdaki rehberlik servislerine yada RAM’lardan mesleki rehberlik görüşme randevusu alarak daha detaylı bilgiye ulaşabilirsiniz.</a:t>
            </a: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Peki Tüm Bu İşlemlerden Sonra?</a:t>
            </a:r>
          </a:p>
        </p:txBody>
      </p:sp>
      <p:pic>
        <p:nvPicPr>
          <p:cNvPr id="11266" name="Picture 2" descr="C:\Users\Buğra Topkara\Desktop\MBS\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7894953" cy="320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7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643192" cy="4525963"/>
          </a:xfrm>
        </p:spPr>
        <p:txBody>
          <a:bodyPr/>
          <a:lstStyle/>
          <a:p>
            <a:r>
              <a:rPr lang="tr-TR" dirty="0"/>
              <a:t>«Aileler» bölümünde, ailelerin meslek seçim sürecinde ki öneminin, etkisinin neler olduğunu, bu süreçte ailelerin neler yapması gerektiği ve süreci tanımalarına yönelik bilgiler, ayrıca aileler için önerilmiş kaynaklara ulaşabilirsiniz.</a:t>
            </a: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AİLELER</a:t>
            </a:r>
          </a:p>
        </p:txBody>
      </p:sp>
      <p:pic>
        <p:nvPicPr>
          <p:cNvPr id="12291" name="Picture 3" descr="C:\Users\Buğra Topkara\Desktop\MB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499176" cy="4525963"/>
          </a:xfrm>
        </p:spPr>
        <p:txBody>
          <a:bodyPr/>
          <a:lstStyle/>
          <a:p>
            <a:r>
              <a:rPr lang="tr-TR" dirty="0"/>
              <a:t>«Eğitimciler/Uzmanlar» bölümünde, mesleki gelişimde eğitimci ve uzmanları yeri ve önemi hakkında bilgilere ulaşabilir ve eğitimcilere tavsiye edilen kaynakları görebilirsiniz.</a:t>
            </a: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EĞİTİMCİLER/UZMANLAR</a:t>
            </a:r>
          </a:p>
        </p:txBody>
      </p:sp>
      <p:pic>
        <p:nvPicPr>
          <p:cNvPr id="13314" name="Picture 2" descr="C:\Users\Buğra Topkara\Desktop\MB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93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715200" cy="4525963"/>
          </a:xfrm>
        </p:spPr>
        <p:txBody>
          <a:bodyPr/>
          <a:lstStyle/>
          <a:p>
            <a:r>
              <a:rPr lang="tr-TR" dirty="0"/>
              <a:t>Bu bölümde, ülkemizde ki mesleki çalışma ve gelişim ile ilgili kurumlara, çalışmalarına ulaşabilir. Kendi web sayfalarını ziyaret ederek bu çalışmaları daha ayrıntılı şekilde inceleyebilir ve meslek seçim süreci, mesleğiniz olduğunda da mesleki gelişim amacı ile çalışmalara katılabilirsiniz.</a:t>
            </a:r>
          </a:p>
        </p:txBody>
      </p:sp>
      <p:sp>
        <p:nvSpPr>
          <p:cNvPr id="5"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Uluslararası Hareketlilik</a:t>
            </a:r>
          </a:p>
        </p:txBody>
      </p:sp>
      <p:pic>
        <p:nvPicPr>
          <p:cNvPr id="14338" name="Picture 2" descr="C:\Users\Buğra Topkara\Desktop\MB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5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976464"/>
            <a:ext cx="7488832" cy="1108720"/>
          </a:xfrm>
        </p:spPr>
        <p:txBody>
          <a:bodyPr>
            <a:noAutofit/>
          </a:bodyPr>
          <a:lstStyle/>
          <a:p>
            <a:pPr marL="0" indent="0">
              <a:buNone/>
            </a:pPr>
            <a:r>
              <a:rPr lang="tr-TR" sz="4600" b="1" i="1" dirty="0">
                <a:effectLst>
                  <a:outerShdw blurRad="38100" dist="38100" dir="2700000" algn="tl">
                    <a:srgbClr val="000000">
                      <a:alpha val="43137"/>
                    </a:srgbClr>
                  </a:outerShdw>
                </a:effectLst>
              </a:rPr>
              <a:t>Dinlediğiniz için teşekkürler…</a:t>
            </a:r>
          </a:p>
        </p:txBody>
      </p:sp>
    </p:spTree>
    <p:extLst>
      <p:ext uri="{BB962C8B-B14F-4D97-AF65-F5344CB8AC3E}">
        <p14:creationId xmlns:p14="http://schemas.microsoft.com/office/powerpoint/2010/main" val="250488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283152" cy="1143000"/>
          </a:xfrm>
          <a:ln>
            <a:noFill/>
          </a:ln>
        </p:spPr>
        <p:txBody>
          <a:bodyPr>
            <a:normAutofit/>
          </a:bodyPr>
          <a:lstStyle/>
          <a:p>
            <a:r>
              <a:rPr lang="tr-TR" i="1" dirty="0">
                <a:solidFill>
                  <a:srgbClr val="7030A0"/>
                </a:solidFill>
                <a:effectLst>
                  <a:outerShdw blurRad="38100" dist="38100" dir="2700000" algn="tl">
                    <a:srgbClr val="000000">
                      <a:alpha val="43137"/>
                    </a:srgbClr>
                  </a:outerShdw>
                </a:effectLst>
              </a:rPr>
              <a:t>MBS</a:t>
            </a:r>
          </a:p>
        </p:txBody>
      </p:sp>
      <p:sp>
        <p:nvSpPr>
          <p:cNvPr id="3" name="İçerik Yer Tutucusu 2"/>
          <p:cNvSpPr>
            <a:spLocks noGrp="1"/>
          </p:cNvSpPr>
          <p:nvPr>
            <p:ph idx="1"/>
          </p:nvPr>
        </p:nvSpPr>
        <p:spPr>
          <a:xfrm>
            <a:off x="457200" y="1600200"/>
            <a:ext cx="7283152" cy="4525963"/>
          </a:xfrm>
        </p:spPr>
        <p:txBody>
          <a:bodyPr/>
          <a:lstStyle/>
          <a:p>
            <a:r>
              <a:rPr lang="tr-TR" dirty="0"/>
              <a:t>Milli Eğitim Bakanlığınca 2-3 yıldır hazırlığı yapılan MBS tekrar hizmete açıldı. </a:t>
            </a:r>
          </a:p>
          <a:p>
            <a:r>
              <a:rPr lang="tr-TR" dirty="0"/>
              <a:t>Sistemi kullanabilmek için </a:t>
            </a:r>
            <a:r>
              <a:rPr lang="tr-TR" dirty="0">
                <a:hlinkClick r:id="rId2"/>
              </a:rPr>
              <a:t>www.mbs.meb.gov.tr</a:t>
            </a:r>
            <a:r>
              <a:rPr lang="tr-TR" dirty="0"/>
              <a:t> adresine giriş yapıyoruz.</a:t>
            </a:r>
          </a:p>
          <a:p>
            <a:r>
              <a:rPr lang="tr-TR" dirty="0"/>
              <a:t>Ve bizi yeniden selamlayan bir sayfayla karşılaşıyoruz. </a:t>
            </a:r>
            <a:r>
              <a:rPr lang="tr-TR" dirty="0">
                <a:sym typeface="Wingdings" pitchFamily="2" charset="2"/>
              </a:rPr>
              <a:t> </a:t>
            </a:r>
            <a:endParaRPr lang="tr-TR" dirty="0"/>
          </a:p>
        </p:txBody>
      </p:sp>
      <p:pic>
        <p:nvPicPr>
          <p:cNvPr id="3076" name="Picture 4" descr="C:\Users\Buğra Topkara\Desktop\MBS\giri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07"/>
            <a:ext cx="9144000" cy="68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0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283152" cy="1143000"/>
          </a:xfrm>
        </p:spPr>
        <p:txBody>
          <a:bodyPr/>
          <a:lstStyle/>
          <a:p>
            <a:r>
              <a:rPr lang="tr-TR" i="1" dirty="0">
                <a:solidFill>
                  <a:srgbClr val="7030A0"/>
                </a:solidFill>
                <a:effectLst>
                  <a:outerShdw blurRad="38100" dist="38100" dir="2700000" algn="tl">
                    <a:srgbClr val="000000">
                      <a:alpha val="43137"/>
                    </a:srgbClr>
                  </a:outerShdw>
                </a:effectLst>
              </a:rPr>
              <a:t>Kayıt – Giriş İşlemleri</a:t>
            </a:r>
          </a:p>
        </p:txBody>
      </p:sp>
      <p:sp>
        <p:nvSpPr>
          <p:cNvPr id="3" name="İçerik Yer Tutucusu 2"/>
          <p:cNvSpPr>
            <a:spLocks noGrp="1"/>
          </p:cNvSpPr>
          <p:nvPr>
            <p:ph idx="1"/>
          </p:nvPr>
        </p:nvSpPr>
        <p:spPr>
          <a:xfrm>
            <a:off x="457200" y="1600200"/>
            <a:ext cx="7283152" cy="4525963"/>
          </a:xfrm>
        </p:spPr>
        <p:txBody>
          <a:bodyPr/>
          <a:lstStyle/>
          <a:p>
            <a:r>
              <a:rPr lang="tr-TR" dirty="0"/>
              <a:t>Önce ki resimde kırmızı daire içinde gösterilmiş olan kısımdan kullanıcı adı-şifremizi yazarak kendi bireysel hesabımıza giriyoruz.</a:t>
            </a:r>
          </a:p>
          <a:p>
            <a:r>
              <a:rPr lang="tr-TR" dirty="0"/>
              <a:t>Daha önceden üyeliğimiz yoksa yine aynı bölümden </a:t>
            </a:r>
            <a:r>
              <a:rPr lang="tr-TR" i="1" dirty="0">
                <a:effectLst>
                  <a:outerShdw blurRad="38100" dist="38100" dir="2700000" algn="tl">
                    <a:srgbClr val="000000">
                      <a:alpha val="43137"/>
                    </a:srgbClr>
                  </a:outerShdw>
                </a:effectLst>
              </a:rPr>
              <a:t>«Üye Olmak İstiyorum» </a:t>
            </a:r>
            <a:r>
              <a:rPr lang="tr-TR" dirty="0"/>
              <a:t>yazısına tıkladığınızda kolaylıkla bireysel üyeliğinize sahip olabiliyorsunuz.</a:t>
            </a:r>
          </a:p>
        </p:txBody>
      </p:sp>
      <p:pic>
        <p:nvPicPr>
          <p:cNvPr id="4" name="Picture 3" descr="C:\Users\Buğra Topkara\Desktop\MB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8"/>
            <a:ext cx="9144000" cy="685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99176" cy="1143000"/>
          </a:xfrm>
        </p:spPr>
        <p:txBody>
          <a:bodyPr/>
          <a:lstStyle/>
          <a:p>
            <a:r>
              <a:rPr lang="tr-TR" i="1" dirty="0">
                <a:solidFill>
                  <a:srgbClr val="7030A0"/>
                </a:solidFill>
                <a:effectLst>
                  <a:outerShdw blurRad="38100" dist="38100" dir="2700000" algn="tl">
                    <a:srgbClr val="000000">
                      <a:alpha val="43137"/>
                    </a:srgbClr>
                  </a:outerShdw>
                </a:effectLst>
              </a:rPr>
              <a:t>«Mesleğimiz» Bölümü</a:t>
            </a:r>
          </a:p>
        </p:txBody>
      </p:sp>
      <p:sp>
        <p:nvSpPr>
          <p:cNvPr id="3" name="İçerik Yer Tutucusu 2"/>
          <p:cNvSpPr>
            <a:spLocks noGrp="1"/>
          </p:cNvSpPr>
          <p:nvPr>
            <p:ph idx="1"/>
          </p:nvPr>
        </p:nvSpPr>
        <p:spPr>
          <a:xfrm>
            <a:off x="457200" y="1600200"/>
            <a:ext cx="7427168" cy="4525963"/>
          </a:xfrm>
        </p:spPr>
        <p:txBody>
          <a:bodyPr>
            <a:normAutofit lnSpcReduction="10000"/>
          </a:bodyPr>
          <a:lstStyle/>
          <a:p>
            <a:pPr marL="0" indent="0">
              <a:buNone/>
            </a:pPr>
            <a:r>
              <a:rPr lang="tr-TR" dirty="0"/>
              <a:t>Bu bölümde üyelere; meslek seçme, mesleki gelişim, meslek seçerken kimlerden yardım alabiliriz, mesleki gelişim planları nasıl yapılmalı konularında bilgiler veriyor.</a:t>
            </a:r>
          </a:p>
          <a:p>
            <a:pPr marL="0" indent="0">
              <a:buNone/>
            </a:pPr>
            <a:endParaRPr lang="tr-TR" dirty="0"/>
          </a:p>
          <a:p>
            <a:pPr marL="0" indent="0">
              <a:buNone/>
            </a:pPr>
            <a:r>
              <a:rPr lang="tr-TR" dirty="0"/>
              <a:t>Bu bölümde ki en önemli kısım </a:t>
            </a:r>
            <a:r>
              <a:rPr lang="tr-TR" i="1" dirty="0">
                <a:effectLst>
                  <a:outerShdw blurRad="38100" dist="38100" dir="2700000" algn="tl">
                    <a:srgbClr val="000000">
                      <a:alpha val="43137"/>
                    </a:srgbClr>
                  </a:outerShdw>
                </a:effectLst>
              </a:rPr>
              <a:t>«a’dan z’ye meslekler»</a:t>
            </a:r>
            <a:r>
              <a:rPr lang="tr-TR" dirty="0"/>
              <a:t> bölümü, buradan üyeler bütün meslekler hakkında ayrıntılı bilgiye ulaşabilirler.</a:t>
            </a:r>
          </a:p>
        </p:txBody>
      </p:sp>
      <p:pic>
        <p:nvPicPr>
          <p:cNvPr id="4101" name="Picture 5" descr="C:\Users\Buğra Topkara\Desktop\MB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 y="-13467"/>
            <a:ext cx="91141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5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ircle(in)">
                                      <p:cBhvr>
                                        <p:cTn id="7"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57200" y="1600200"/>
            <a:ext cx="7427168" cy="4525963"/>
          </a:xfrm>
        </p:spPr>
        <p:txBody>
          <a:bodyPr>
            <a:normAutofit lnSpcReduction="10000"/>
          </a:bodyPr>
          <a:lstStyle/>
          <a:p>
            <a:r>
              <a:rPr lang="tr-TR" dirty="0"/>
              <a:t>Bir önceki bölümde meslek seçimini ve kendimizi tanımanın bu seçimde ne kadar önemli olduğu bilgilerini öğrendikten sonra bu bölümde kendimizi tanımanın önemi isimli kısa bir yazı üyeleri karşılıyor.</a:t>
            </a:r>
          </a:p>
          <a:p>
            <a:r>
              <a:rPr lang="tr-TR" dirty="0"/>
              <a:t>Ve daha sonra bu sistemin temel taşına, yapılış amacına geçiyoruz.</a:t>
            </a:r>
          </a:p>
          <a:p>
            <a:endParaRPr lang="tr-TR" dirty="0"/>
          </a:p>
          <a:p>
            <a:pPr marL="0" indent="0" algn="ctr">
              <a:buNone/>
            </a:pPr>
            <a:r>
              <a:rPr lang="tr-TR" sz="2800" b="1" dirty="0"/>
              <a:t>«İlgilerini/Değerlerini/Yeteneklerini Keşfet» </a:t>
            </a:r>
          </a:p>
          <a:p>
            <a:endParaRPr lang="tr-TR" dirty="0"/>
          </a:p>
        </p:txBody>
      </p:sp>
      <p:sp>
        <p:nvSpPr>
          <p:cNvPr id="8" name="Başlık 1"/>
          <p:cNvSpPr>
            <a:spLocks noGrp="1"/>
          </p:cNvSpPr>
          <p:nvPr>
            <p:ph type="title"/>
          </p:nvPr>
        </p:nvSpPr>
        <p:spPr>
          <a:xfrm>
            <a:off x="457200" y="274638"/>
            <a:ext cx="7499176" cy="1143000"/>
          </a:xfrm>
        </p:spPr>
        <p:txBody>
          <a:bodyPr/>
          <a:lstStyle/>
          <a:p>
            <a:r>
              <a:rPr lang="tr-TR" i="1" dirty="0">
                <a:solidFill>
                  <a:srgbClr val="7030A0"/>
                </a:solidFill>
                <a:effectLst>
                  <a:outerShdw blurRad="38100" dist="38100" dir="2700000" algn="tl">
                    <a:srgbClr val="000000">
                      <a:alpha val="43137"/>
                    </a:srgbClr>
                  </a:outerShdw>
                </a:effectLst>
              </a:rPr>
              <a:t>«Kendimizi Tanıyalım» Bölümü</a:t>
            </a:r>
          </a:p>
        </p:txBody>
      </p:sp>
      <p:pic>
        <p:nvPicPr>
          <p:cNvPr id="5123" name="Picture 3" descr="C:\Users\Buğra Topkara\Desktop\MB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5" y="0"/>
            <a:ext cx="91136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8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184" y="1700808"/>
            <a:ext cx="7643192" cy="4680520"/>
          </a:xfrm>
        </p:spPr>
        <p:txBody>
          <a:bodyPr>
            <a:normAutofit fontScale="92500" lnSpcReduction="20000"/>
          </a:bodyPr>
          <a:lstStyle/>
          <a:p>
            <a:r>
              <a:rPr lang="tr-TR" dirty="0"/>
              <a:t>Bu bölümde kendimize uygun çalışma koşullarımızın girişini yaptıktan sonra </a:t>
            </a:r>
            <a:r>
              <a:rPr lang="tr-TR" i="1" dirty="0">
                <a:effectLst>
                  <a:outerShdw blurRad="38100" dist="38100" dir="2700000" algn="tl">
                    <a:srgbClr val="000000">
                      <a:alpha val="43137"/>
                    </a:srgbClr>
                  </a:outerShdw>
                </a:effectLst>
              </a:rPr>
              <a:t>değerler, yetenek, mesleki alan ilgi ölçeklerine </a:t>
            </a:r>
            <a:r>
              <a:rPr lang="tr-TR" dirty="0"/>
              <a:t>ulaşabilir ve kendimize uygulayabiliriz.</a:t>
            </a:r>
          </a:p>
          <a:p>
            <a:endParaRPr lang="tr-TR" dirty="0"/>
          </a:p>
          <a:p>
            <a:r>
              <a:rPr lang="tr-TR" dirty="0"/>
              <a:t>Ve ölçeklerin sonucunda </a:t>
            </a:r>
            <a:r>
              <a:rPr lang="tr-TR" i="1" dirty="0">
                <a:effectLst>
                  <a:outerShdw blurRad="38100" dist="38100" dir="2700000" algn="tl">
                    <a:srgbClr val="000000">
                      <a:alpha val="43137"/>
                    </a:srgbClr>
                  </a:outerShdw>
                </a:effectLst>
              </a:rPr>
              <a:t>mesleki eşleştirmemi göster </a:t>
            </a:r>
            <a:r>
              <a:rPr lang="tr-TR" dirty="0"/>
              <a:t>kısmından ölçeklere verdiğiniz cevaplara en uygun profesyonel, yarı profesyonel, büro-seyahat-bakım hizmetleri alanlarında ki mesleki eşleştirmeye ulaşabilirsiniz.</a:t>
            </a:r>
            <a:endParaRPr lang="tr-TR" i="1" dirty="0">
              <a:effectLst>
                <a:outerShdw blurRad="38100" dist="38100" dir="2700000" algn="tl">
                  <a:srgbClr val="000000">
                    <a:alpha val="43137"/>
                  </a:srgbClr>
                </a:outerShdw>
              </a:effectLst>
            </a:endParaRP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i="1" dirty="0">
                <a:solidFill>
                  <a:srgbClr val="7030A0"/>
                </a:solidFill>
                <a:effectLst>
                  <a:outerShdw blurRad="38100" dist="38100" dir="2700000" algn="tl">
                    <a:srgbClr val="000000">
                      <a:alpha val="43137"/>
                    </a:srgbClr>
                  </a:outerShdw>
                </a:effectLst>
              </a:rPr>
              <a:t>«</a:t>
            </a:r>
            <a:r>
              <a:rPr lang="tr-TR" sz="3200" i="1" dirty="0">
                <a:solidFill>
                  <a:srgbClr val="7030A0"/>
                </a:solidFill>
                <a:effectLst>
                  <a:outerShdw blurRad="38100" dist="38100" dir="2700000" algn="tl">
                    <a:srgbClr val="000000">
                      <a:alpha val="43137"/>
                    </a:srgbClr>
                  </a:outerShdw>
                </a:effectLst>
              </a:rPr>
              <a:t>İlgilerini/Değerlerini/Yeteneklerini Keşfet» </a:t>
            </a:r>
            <a:br>
              <a:rPr lang="tr-TR" sz="3200" i="1" dirty="0">
                <a:solidFill>
                  <a:srgbClr val="7030A0"/>
                </a:solidFill>
                <a:effectLst>
                  <a:outerShdw blurRad="38100" dist="38100" dir="2700000" algn="tl">
                    <a:srgbClr val="000000">
                      <a:alpha val="43137"/>
                    </a:srgbClr>
                  </a:outerShdw>
                </a:effectLst>
              </a:rPr>
            </a:br>
            <a:r>
              <a:rPr lang="tr-TR" sz="3200" i="1" dirty="0">
                <a:solidFill>
                  <a:srgbClr val="7030A0"/>
                </a:solidFill>
                <a:effectLst>
                  <a:outerShdw blurRad="38100" dist="38100" dir="2700000" algn="tl">
                    <a:srgbClr val="000000">
                      <a:alpha val="43137"/>
                    </a:srgbClr>
                  </a:outerShdw>
                </a:effectLst>
              </a:rPr>
              <a:t>Bölümü</a:t>
            </a:r>
          </a:p>
        </p:txBody>
      </p:sp>
      <p:pic>
        <p:nvPicPr>
          <p:cNvPr id="6147" name="Picture 3" descr="C:\Users\Buğra Topkara\Desktop\MB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248"/>
            <a:ext cx="9144000" cy="687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457200" y="1988840"/>
            <a:ext cx="7499176" cy="3196952"/>
          </a:xfrm>
        </p:spPr>
        <p:txBody>
          <a:bodyPr>
            <a:normAutofit/>
          </a:bodyPr>
          <a:lstStyle/>
          <a:p>
            <a:r>
              <a:rPr lang="tr-TR" i="1" dirty="0">
                <a:effectLst>
                  <a:outerShdw blurRad="38100" dist="38100" dir="2700000" algn="tl">
                    <a:srgbClr val="000000">
                      <a:alpha val="43137"/>
                    </a:srgbClr>
                  </a:outerShdw>
                </a:effectLst>
              </a:rPr>
              <a:t>Değerler ölçeği</a:t>
            </a:r>
            <a:r>
              <a:rPr lang="tr-TR" dirty="0"/>
              <a:t> kısmından mesleki değer ölçeğine ulaşabilir ve ölçeği cevaplandırmanız bittiğinde mesleki değerlerim adı altında sonucunuzu cevap ortalamalarınız ile grafikli ve  açıklamalı şekilde görebilirsiniz.</a:t>
            </a:r>
          </a:p>
          <a:p>
            <a:pPr marL="0" indent="0">
              <a:buNone/>
            </a:pPr>
            <a:endParaRPr lang="tr-TR" dirty="0"/>
          </a:p>
        </p:txBody>
      </p:sp>
      <p:sp>
        <p:nvSpPr>
          <p:cNvPr id="5"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i="1" dirty="0">
                <a:solidFill>
                  <a:srgbClr val="7030A0"/>
                </a:solidFill>
                <a:effectLst>
                  <a:outerShdw blurRad="38100" dist="38100" dir="2700000" algn="tl">
                    <a:srgbClr val="000000">
                      <a:alpha val="43137"/>
                    </a:srgbClr>
                  </a:outerShdw>
                </a:effectLst>
              </a:rPr>
              <a:t>«Değerler Ölçeği» Bölümü</a:t>
            </a:r>
          </a:p>
        </p:txBody>
      </p:sp>
      <p:pic>
        <p:nvPicPr>
          <p:cNvPr id="7170" name="Picture 2" descr="C:\Users\Buğra Topkara\Desktop\MBS\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9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192" y="2132856"/>
            <a:ext cx="7643192" cy="2980928"/>
          </a:xfrm>
        </p:spPr>
        <p:txBody>
          <a:bodyPr>
            <a:normAutofit lnSpcReduction="10000"/>
          </a:bodyPr>
          <a:lstStyle/>
          <a:p>
            <a:r>
              <a:rPr lang="tr-TR" i="1" dirty="0">
                <a:effectLst>
                  <a:outerShdw blurRad="38100" dist="38100" dir="2700000" algn="tl">
                    <a:srgbClr val="000000">
                      <a:alpha val="43137"/>
                    </a:srgbClr>
                  </a:outerShdw>
                </a:effectLst>
              </a:rPr>
              <a:t>Yetenek Ölçeği </a:t>
            </a:r>
            <a:r>
              <a:rPr lang="tr-TR" dirty="0"/>
              <a:t>kısmından yetenek ölçeğine ulaşabilir ve bu ölçekle yeteneklerimizi tanıya bilir, ölçeği cevaplandırmanız bittikten sonra da yeteneklerim başlığı altında cevaplarınıza göre sonucunuzu grafikli ve açıklamalı şekilde görebilirsiniz. </a:t>
            </a:r>
            <a:endParaRPr lang="tr-TR" i="1" dirty="0">
              <a:effectLst>
                <a:outerShdw blurRad="38100" dist="38100" dir="2700000" algn="tl">
                  <a:srgbClr val="000000">
                    <a:alpha val="43137"/>
                  </a:srgbClr>
                </a:outerShdw>
              </a:effectLst>
            </a:endParaRP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i="1" dirty="0">
                <a:solidFill>
                  <a:srgbClr val="7030A0"/>
                </a:solidFill>
                <a:effectLst>
                  <a:outerShdw blurRad="38100" dist="38100" dir="2700000" algn="tl">
                    <a:srgbClr val="000000">
                      <a:alpha val="43137"/>
                    </a:srgbClr>
                  </a:outerShdw>
                </a:effectLst>
              </a:rPr>
              <a:t>«Yetenek Ölçeği» Bölümü</a:t>
            </a:r>
          </a:p>
        </p:txBody>
      </p:sp>
      <p:pic>
        <p:nvPicPr>
          <p:cNvPr id="8194" name="Picture 2" descr="C:\Users\Buğra Topkara\Desktop\MBS\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16832"/>
            <a:ext cx="7499176" cy="2764904"/>
          </a:xfrm>
        </p:spPr>
        <p:txBody>
          <a:bodyPr/>
          <a:lstStyle/>
          <a:p>
            <a:r>
              <a:rPr lang="tr-TR" dirty="0"/>
              <a:t>Bu bölümde Mesleki Alan İlgi Envanterini kendinize uygulayabilirsiniz. Bu envanter sayesinde hangi meslek alanına ilginizin olduğunu açıklamalar ve grafiklerle öğrenebilirsiniz.</a:t>
            </a:r>
          </a:p>
        </p:txBody>
      </p:sp>
      <p:sp>
        <p:nvSpPr>
          <p:cNvPr id="4" name="Başlık 1"/>
          <p:cNvSpPr txBox="1">
            <a:spLocks/>
          </p:cNvSpPr>
          <p:nvPr/>
        </p:nvSpPr>
        <p:spPr>
          <a:xfrm>
            <a:off x="457200" y="27463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100" i="1" dirty="0">
                <a:solidFill>
                  <a:srgbClr val="7030A0"/>
                </a:solidFill>
                <a:effectLst>
                  <a:outerShdw blurRad="38100" dist="38100" dir="2700000" algn="tl">
                    <a:srgbClr val="000000">
                      <a:alpha val="43137"/>
                    </a:srgbClr>
                  </a:outerShdw>
                </a:effectLst>
              </a:rPr>
              <a:t>«Mesleki Alan İlgi Ölçeği» Bölümü</a:t>
            </a:r>
          </a:p>
        </p:txBody>
      </p:sp>
      <p:pic>
        <p:nvPicPr>
          <p:cNvPr id="9218" name="Picture 2" descr="C:\Users\Buğra Topkara\Desktop\MBS\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526</Words>
  <Application>Microsoft Office PowerPoint</Application>
  <PresentationFormat>Ekran Gösterisi (4:3)</PresentationFormat>
  <Paragraphs>42</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Wingdings</vt:lpstr>
      <vt:lpstr>Ofis Teması</vt:lpstr>
      <vt:lpstr>PowerPoint Sunusu</vt:lpstr>
      <vt:lpstr>MBS</vt:lpstr>
      <vt:lpstr>Kayıt – Giriş İşlemleri</vt:lpstr>
      <vt:lpstr>«Mesleğimiz» Bölümü</vt:lpstr>
      <vt:lpstr>«Kendimizi Tanıyalım»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Buğra Topkara</dc:creator>
  <cp:lastModifiedBy>habib tasan</cp:lastModifiedBy>
  <cp:revision>18</cp:revision>
  <dcterms:created xsi:type="dcterms:W3CDTF">2017-02-03T10:33:21Z</dcterms:created>
  <dcterms:modified xsi:type="dcterms:W3CDTF">2017-02-27T09:37:59Z</dcterms:modified>
</cp:coreProperties>
</file>